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0"/>
  </p:notesMasterIdLst>
  <p:sldIdLst>
    <p:sldId id="256" r:id="rId2"/>
    <p:sldId id="335" r:id="rId3"/>
    <p:sldId id="342" r:id="rId4"/>
    <p:sldId id="336" r:id="rId5"/>
    <p:sldId id="337" r:id="rId6"/>
    <p:sldId id="343" r:id="rId7"/>
    <p:sldId id="340" r:id="rId8"/>
    <p:sldId id="34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7/6/2020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7/6/2020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7/6/2020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7/6/2020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7/6/2020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7/6/2020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7/6/2020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7/6/2020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7/6/2020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7/6/2020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7/6/2020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fontScale="90000"/>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lang="en-US" sz="2700" b="1">
                <a:solidFill>
                  <a:srgbClr val="FF0000"/>
                </a:solidFill>
              </a:rPr>
              <a:t>  </a:t>
            </a:r>
            <a:r>
              <a:rPr lang="en-IN" sz="2700" b="1">
                <a:solidFill>
                  <a:srgbClr val="FF0000"/>
                </a:solidFill>
              </a:rPr>
              <a:t>The Indian Companies Act 2013: Concept of Company ; Types of Company - Part A</a:t>
            </a:r>
            <a:endParaRPr sz="2400" b="1">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81000" y="533400"/>
            <a:ext cx="8458200" cy="5937523"/>
          </a:xfrm>
          <a:prstGeom prst="rect">
            <a:avLst/>
          </a:prstGeom>
        </p:spPr>
        <p:txBody>
          <a:bodyPr vert="horz" wrap="square" lIns="0" tIns="12700" rIns="0" bIns="0" rtlCol="0">
            <a:spAutoFit/>
          </a:bodyPr>
          <a:lstStyle/>
          <a:p>
            <a:pPr algn="ctr"/>
            <a:r>
              <a:rPr lang="en-IN" sz="3500" b="1" dirty="0">
                <a:solidFill>
                  <a:srgbClr val="FF0000"/>
                </a:solidFill>
                <a:latin typeface="+mj-lt"/>
              </a:rPr>
              <a:t>Companies Act 2013</a:t>
            </a:r>
            <a:r>
              <a:rPr lang="en-US" sz="3500" b="1" dirty="0">
                <a:solidFill>
                  <a:srgbClr val="FF0000"/>
                </a:solidFill>
                <a:latin typeface="+mj-lt"/>
              </a:rPr>
              <a:t>:</a:t>
            </a:r>
          </a:p>
          <a:p>
            <a:pPr algn="just">
              <a:lnSpc>
                <a:spcPct val="50000"/>
              </a:lnSpc>
            </a:pPr>
            <a:endParaRPr lang="en-US" sz="2800" b="1" dirty="0">
              <a:solidFill>
                <a:srgbClr val="FF0000"/>
              </a:solidFill>
              <a:latin typeface="+mj-lt"/>
            </a:endParaRPr>
          </a:p>
          <a:p>
            <a:pPr algn="just">
              <a:lnSpc>
                <a:spcPct val="120000"/>
              </a:lnSpc>
            </a:pPr>
            <a:r>
              <a:rPr lang="en-US" sz="2800" dirty="0">
                <a:latin typeface="+mj-lt"/>
              </a:rPr>
              <a:t>The Companies Act, 2013 was enacted to consolidate and amend the law relating to the companies. The Companies Act, 2013 was preceded by the Companies Act, 1956. Due to changes in the national and international economic environment and to facilitate expansion and growth of </a:t>
            </a:r>
            <a:r>
              <a:rPr lang="en-US" sz="2800" dirty="0" smtClean="0">
                <a:latin typeface="+mj-lt"/>
              </a:rPr>
              <a:t>our </a:t>
            </a:r>
            <a:r>
              <a:rPr lang="en-US" sz="2800" dirty="0">
                <a:latin typeface="+mj-lt"/>
              </a:rPr>
              <a:t>economy, the Central Government decided to replace the Companies Act, 1956 with a new legislation. The Companies Act, 2013 contains 470 sections and seven schedules. The entire Act has been divided into 29 </a:t>
            </a:r>
            <a:r>
              <a:rPr lang="en-US" sz="2800" dirty="0" smtClean="0">
                <a:latin typeface="+mj-lt"/>
              </a:rPr>
              <a:t>chapters</a:t>
            </a:r>
            <a:r>
              <a:rPr lang="en-US" sz="2800" dirty="0">
                <a:latin typeface="+mj-lt"/>
              </a:rPr>
              <a:t>. </a:t>
            </a:r>
            <a:r>
              <a:rPr lang="en-US" sz="2800" dirty="0" smtClean="0">
                <a:latin typeface="+mj-lt"/>
              </a:rPr>
              <a:t> </a:t>
            </a:r>
            <a:endParaRPr lang="en-US" sz="2800" dirty="0">
              <a:latin typeface="+mj-lt"/>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43A20C2-7CAB-0D45-8065-4B4D16CFAF30}"/>
              </a:ext>
            </a:extLst>
          </p:cNvPr>
          <p:cNvSpPr>
            <a:spLocks noGrp="1"/>
          </p:cNvSpPr>
          <p:nvPr>
            <p:ph idx="1"/>
          </p:nvPr>
        </p:nvSpPr>
        <p:spPr>
          <a:xfrm>
            <a:off x="457200" y="838200"/>
            <a:ext cx="8229600" cy="5638800"/>
          </a:xfrm>
        </p:spPr>
        <p:txBody>
          <a:bodyPr>
            <a:normAutofit/>
          </a:bodyPr>
          <a:lstStyle/>
          <a:p>
            <a:pPr marL="0" indent="0" algn="just">
              <a:lnSpc>
                <a:spcPct val="130000"/>
              </a:lnSpc>
              <a:spcBef>
                <a:spcPts val="0"/>
              </a:spcBef>
              <a:buNone/>
            </a:pPr>
            <a:r>
              <a:rPr lang="en-US" sz="2800" dirty="0">
                <a:latin typeface="+mj-lt"/>
              </a:rPr>
              <a:t>It received the assent of President on 29th August, 2013 and came into force on 12th September,2013.(98 sections).  A substantial part of this Act is in the form of Companies Rules. The Companies Act, 2013 aims to improve corporate governance, simplify regulations, strengthen the interests of</a:t>
            </a:r>
            <a:r>
              <a:rPr lang="en-IN" sz="2800" dirty="0">
                <a:latin typeface="+mj-lt"/>
              </a:rPr>
              <a:t> </a:t>
            </a:r>
            <a:r>
              <a:rPr lang="en-US" sz="2800" dirty="0">
                <a:latin typeface="+mj-lt"/>
              </a:rPr>
              <a:t>minority investors and for the first time legislates the role of whistle-blowers. Thus, this enactment seeks to make our corporate regulations more contemporary.</a:t>
            </a:r>
            <a:endParaRPr lang="en-US" sz="2800" dirty="0"/>
          </a:p>
        </p:txBody>
      </p:sp>
      <p:sp>
        <p:nvSpPr>
          <p:cNvPr id="6" name="Slide Number Placeholder 5">
            <a:extLst>
              <a:ext uri="{FF2B5EF4-FFF2-40B4-BE49-F238E27FC236}">
                <a16:creationId xmlns:a16="http://schemas.microsoft.com/office/drawing/2014/main" xmlns="" id="{CB73CB93-07EA-D64F-AA0E-28A9FA4CB002}"/>
              </a:ext>
            </a:extLst>
          </p:cNvPr>
          <p:cNvSpPr>
            <a:spLocks noGrp="1"/>
          </p:cNvSpPr>
          <p:nvPr>
            <p:ph type="sldNum" sz="quarter" idx="12"/>
          </p:nvPr>
        </p:nvSpPr>
        <p:spPr/>
        <p:txBody>
          <a:bodyPr/>
          <a:lstStyle/>
          <a:p>
            <a:pPr>
              <a:defRPr/>
            </a:pPr>
            <a:fld id="{FE88FBAD-9DA8-472F-839A-428AD1F4DEE1}" type="slidenum">
              <a:rPr lang="en-US" smtClean="0"/>
              <a:pPr>
                <a:defRPr/>
              </a:pPr>
              <a:t>3</a:t>
            </a:fld>
            <a:endParaRPr lang="en-US"/>
          </a:p>
        </p:txBody>
      </p:sp>
    </p:spTree>
    <p:extLst>
      <p:ext uri="{BB962C8B-B14F-4D97-AF65-F5344CB8AC3E}">
        <p14:creationId xmlns:p14="http://schemas.microsoft.com/office/powerpoint/2010/main" xmlns="" val="525055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81000" y="208668"/>
            <a:ext cx="8458200" cy="6420732"/>
          </a:xfrm>
          <a:prstGeom prst="rect">
            <a:avLst/>
          </a:prstGeom>
        </p:spPr>
        <p:txBody>
          <a:bodyPr vert="horz" wrap="square" lIns="0" tIns="12700" rIns="0" bIns="0" rtlCol="0">
            <a:spAutoFit/>
          </a:bodyPr>
          <a:lstStyle/>
          <a:p>
            <a:pPr algn="just"/>
            <a:r>
              <a:rPr lang="en-IN" sz="3000" b="1" dirty="0">
                <a:solidFill>
                  <a:srgbClr val="FF0000"/>
                </a:solidFill>
                <a:latin typeface="+mj-lt"/>
              </a:rPr>
              <a:t>Concept of Company</a:t>
            </a:r>
            <a:r>
              <a:rPr lang="en-US" sz="3000" b="1" dirty="0">
                <a:solidFill>
                  <a:srgbClr val="FF0000"/>
                </a:solidFill>
                <a:latin typeface="+mj-lt"/>
              </a:rPr>
              <a:t>:</a:t>
            </a:r>
          </a:p>
          <a:p>
            <a:pPr algn="just">
              <a:lnSpc>
                <a:spcPct val="50000"/>
              </a:lnSpc>
            </a:pPr>
            <a:endParaRPr lang="en-US" sz="2400" b="1" dirty="0">
              <a:solidFill>
                <a:srgbClr val="FF0000"/>
              </a:solidFill>
              <a:latin typeface="+mj-lt"/>
            </a:endParaRPr>
          </a:p>
          <a:p>
            <a:pPr algn="just">
              <a:lnSpc>
                <a:spcPct val="120000"/>
              </a:lnSpc>
            </a:pPr>
            <a:r>
              <a:rPr lang="en-US" sz="2400" dirty="0">
                <a:latin typeface="+mj-lt"/>
                <a:cs typeface="Calibri" pitchFamily="34" charset="0"/>
              </a:rPr>
              <a:t>Section 2(20) of the Companies Act, 2013 defines the term 'company': "Company means a company incorporated under this Act or under any previous company law" </a:t>
            </a:r>
            <a:endParaRPr lang="en-IN" sz="2400" dirty="0">
              <a:latin typeface="+mj-lt"/>
              <a:cs typeface="Calibri" pitchFamily="34" charset="0"/>
            </a:endParaRPr>
          </a:p>
          <a:p>
            <a:pPr algn="just">
              <a:lnSpc>
                <a:spcPct val="120000"/>
              </a:lnSpc>
            </a:pPr>
            <a:r>
              <a:rPr lang="en-US" sz="2400" dirty="0">
                <a:latin typeface="+mj-lt"/>
                <a:cs typeface="Calibri" pitchFamily="34" charset="0"/>
              </a:rPr>
              <a:t>• Artificial person </a:t>
            </a:r>
            <a:endParaRPr lang="en-IN" sz="2400" dirty="0">
              <a:latin typeface="+mj-lt"/>
              <a:cs typeface="Calibri" pitchFamily="34" charset="0"/>
            </a:endParaRPr>
          </a:p>
          <a:p>
            <a:pPr algn="just">
              <a:lnSpc>
                <a:spcPct val="120000"/>
              </a:lnSpc>
            </a:pPr>
            <a:r>
              <a:rPr lang="en-US" sz="2400" dirty="0">
                <a:latin typeface="+mj-lt"/>
                <a:cs typeface="Calibri" pitchFamily="34" charset="0"/>
              </a:rPr>
              <a:t>• Perpetual Succession </a:t>
            </a:r>
            <a:endParaRPr lang="en-IN" sz="2400" dirty="0">
              <a:latin typeface="+mj-lt"/>
              <a:cs typeface="Calibri" pitchFamily="34" charset="0"/>
            </a:endParaRPr>
          </a:p>
          <a:p>
            <a:pPr algn="just">
              <a:lnSpc>
                <a:spcPct val="120000"/>
              </a:lnSpc>
            </a:pPr>
            <a:r>
              <a:rPr lang="en-US" sz="2400" dirty="0">
                <a:latin typeface="+mj-lt"/>
                <a:cs typeface="Calibri" pitchFamily="34" charset="0"/>
              </a:rPr>
              <a:t>•Legal Personality Common seal </a:t>
            </a:r>
            <a:r>
              <a:rPr lang="en-US" sz="2400" dirty="0" err="1">
                <a:latin typeface="+mj-lt"/>
                <a:cs typeface="Calibri" pitchFamily="34" charset="0"/>
              </a:rPr>
              <a:t>Saperate</a:t>
            </a:r>
            <a:r>
              <a:rPr lang="en-US" sz="2400" dirty="0">
                <a:latin typeface="+mj-lt"/>
                <a:cs typeface="Calibri" pitchFamily="34" charset="0"/>
              </a:rPr>
              <a:t> from Owners/Promoters/Managers etc</a:t>
            </a:r>
            <a:endParaRPr lang="en-IN" sz="2400" dirty="0">
              <a:latin typeface="+mj-lt"/>
              <a:cs typeface="Calibri" pitchFamily="34" charset="0"/>
            </a:endParaRPr>
          </a:p>
          <a:p>
            <a:pPr algn="just">
              <a:lnSpc>
                <a:spcPct val="120000"/>
              </a:lnSpc>
            </a:pPr>
            <a:endParaRPr lang="en-IN" sz="2400" b="1" dirty="0">
              <a:solidFill>
                <a:srgbClr val="FF0000"/>
              </a:solidFill>
              <a:latin typeface="+mj-lt"/>
              <a:cs typeface="Calibri" pitchFamily="34" charset="0"/>
            </a:endParaRPr>
          </a:p>
          <a:p>
            <a:pPr algn="just">
              <a:lnSpc>
                <a:spcPct val="120000"/>
              </a:lnSpc>
            </a:pPr>
            <a:r>
              <a:rPr lang="en-US" sz="2400" dirty="0">
                <a:latin typeface="+mj-lt"/>
                <a:cs typeface="Calibri" pitchFamily="34" charset="0"/>
              </a:rPr>
              <a:t>According to Chief Justice Marshall, "A company is a person artificial, invisible, intangible and existing only in the eyes of law. Being a mere creation of law, it possesses only the properties which the charter of its creation confers </a:t>
            </a:r>
            <a:r>
              <a:rPr lang="en-IN" sz="2400" dirty="0">
                <a:latin typeface="+mj-lt"/>
                <a:cs typeface="Calibri" pitchFamily="34" charset="0"/>
              </a:rPr>
              <a:t>upon either expressly or as incidental to its very existence.</a:t>
            </a:r>
            <a:endParaRPr lang="en-US" sz="2400" dirty="0">
              <a:latin typeface="+mj-lt"/>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5" name="Content Placeholder 2">
            <a:extLst>
              <a:ext uri="{FF2B5EF4-FFF2-40B4-BE49-F238E27FC236}">
                <a16:creationId xmlns:a16="http://schemas.microsoft.com/office/drawing/2014/main" xmlns="" id="{C7AC2CD9-D4CE-D04B-A5AF-55D0D178DCED}"/>
              </a:ext>
            </a:extLst>
          </p:cNvPr>
          <p:cNvSpPr>
            <a:spLocks noGrp="1"/>
          </p:cNvSpPr>
          <p:nvPr>
            <p:ph idx="1"/>
          </p:nvPr>
        </p:nvSpPr>
        <p:spPr>
          <a:xfrm>
            <a:off x="457200" y="503237"/>
            <a:ext cx="8229600" cy="5897563"/>
          </a:xfrm>
        </p:spPr>
        <p:txBody>
          <a:bodyPr>
            <a:normAutofit fontScale="85000" lnSpcReduction="20000"/>
          </a:bodyPr>
          <a:lstStyle/>
          <a:p>
            <a:pPr marL="0" indent="0" algn="just">
              <a:lnSpc>
                <a:spcPct val="140000"/>
              </a:lnSpc>
              <a:spcBef>
                <a:spcPts val="0"/>
              </a:spcBef>
              <a:buNone/>
            </a:pPr>
            <a:r>
              <a:rPr lang="en-US" sz="2800" b="1" dirty="0">
                <a:latin typeface="+mj-lt"/>
              </a:rPr>
              <a:t>According to Haney</a:t>
            </a:r>
            <a:r>
              <a:rPr lang="en-US" sz="2800" dirty="0">
                <a:latin typeface="+mj-lt"/>
              </a:rPr>
              <a:t>, "A company is an incorporated association, which is an artificial person created by law, having separate entity, with a perpetual succession and a common seal.</a:t>
            </a:r>
            <a:r>
              <a:rPr lang="en-IN" sz="2800" dirty="0">
                <a:latin typeface="+mj-lt"/>
              </a:rPr>
              <a:t>”</a:t>
            </a:r>
            <a:r>
              <a:rPr lang="en-US" sz="2800" dirty="0">
                <a:latin typeface="+mj-lt"/>
              </a:rPr>
              <a:t> </a:t>
            </a:r>
            <a:endParaRPr lang="en-IN" sz="2800" dirty="0">
              <a:latin typeface="+mj-lt"/>
            </a:endParaRPr>
          </a:p>
          <a:p>
            <a:pPr marL="0" indent="0" algn="just">
              <a:lnSpc>
                <a:spcPct val="140000"/>
              </a:lnSpc>
              <a:spcBef>
                <a:spcPts val="0"/>
              </a:spcBef>
              <a:buNone/>
            </a:pPr>
            <a:endParaRPr lang="en-IN" sz="2800" dirty="0" smtClean="0">
              <a:latin typeface="+mj-lt"/>
            </a:endParaRPr>
          </a:p>
          <a:p>
            <a:pPr marL="0" indent="0" algn="just">
              <a:lnSpc>
                <a:spcPct val="140000"/>
              </a:lnSpc>
              <a:spcBef>
                <a:spcPts val="0"/>
              </a:spcBef>
              <a:buNone/>
            </a:pPr>
            <a:r>
              <a:rPr lang="en-IN" sz="2800" dirty="0" smtClean="0">
                <a:latin typeface="+mj-lt"/>
              </a:rPr>
              <a:t>For </a:t>
            </a:r>
            <a:r>
              <a:rPr lang="en-IN" sz="2800" dirty="0">
                <a:latin typeface="+mj-lt"/>
              </a:rPr>
              <a:t>the purpose of Companies Act, </a:t>
            </a:r>
            <a:r>
              <a:rPr lang="en-IN" sz="2800" dirty="0" smtClean="0">
                <a:latin typeface="+mj-lt"/>
              </a:rPr>
              <a:t>‘Company</a:t>
            </a:r>
            <a:r>
              <a:rPr lang="en-IN" sz="2800" dirty="0">
                <a:latin typeface="+mj-lt"/>
              </a:rPr>
              <a:t>' means a company incorporated under the Companies Act, 2013 or any Companies Act enacted prior to the Companies Act, 2013 [Sec. 2(20) of the Companies Act, 2013].  Thus, for the purpose of Companies Act, 2013, not every association of persons is a 'company', only such, association of persons shall be a 'company', which is registered under the Companies Act, 2013 or any previous Companies Act. </a:t>
            </a:r>
          </a:p>
          <a:p>
            <a:pPr marL="0" indent="0" algn="just">
              <a:lnSpc>
                <a:spcPct val="140000"/>
              </a:lnSpc>
              <a:spcBef>
                <a:spcPts val="0"/>
              </a:spcBef>
              <a:buNone/>
            </a:pPr>
            <a:r>
              <a:rPr lang="en-IN" sz="2800" dirty="0" smtClean="0">
                <a:latin typeface="+mj-lt"/>
              </a:rPr>
              <a:t>The </a:t>
            </a:r>
            <a:r>
              <a:rPr lang="en-IN" sz="2800" dirty="0">
                <a:latin typeface="+mj-lt"/>
              </a:rPr>
              <a:t>persons who invest the funds in the company are called as members or shareholders.</a:t>
            </a: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1D5ABC-6BB4-1246-BF3A-01B6D33B3032}"/>
              </a:ext>
            </a:extLst>
          </p:cNvPr>
          <p:cNvSpPr>
            <a:spLocks noGrp="1"/>
          </p:cNvSpPr>
          <p:nvPr>
            <p:ph type="title"/>
          </p:nvPr>
        </p:nvSpPr>
        <p:spPr/>
        <p:txBody>
          <a:bodyPr>
            <a:normAutofit/>
          </a:bodyPr>
          <a:lstStyle/>
          <a:p>
            <a:pPr algn="l"/>
            <a:r>
              <a:rPr lang="en-IN" sz="3500" b="1" dirty="0">
                <a:solidFill>
                  <a:srgbClr val="FF0000"/>
                </a:solidFill>
              </a:rPr>
              <a:t>Types or Classification of </a:t>
            </a:r>
            <a:r>
              <a:rPr lang="en-IN" sz="3500" b="1" dirty="0" smtClean="0">
                <a:solidFill>
                  <a:srgbClr val="FF0000"/>
                </a:solidFill>
              </a:rPr>
              <a:t>Company:</a:t>
            </a:r>
            <a:endParaRPr lang="en-US" sz="3500" b="1" dirty="0">
              <a:solidFill>
                <a:srgbClr val="FF0000"/>
              </a:solidFill>
            </a:endParaRPr>
          </a:p>
        </p:txBody>
      </p:sp>
      <p:sp>
        <p:nvSpPr>
          <p:cNvPr id="3" name="Content Placeholder 2">
            <a:extLst>
              <a:ext uri="{FF2B5EF4-FFF2-40B4-BE49-F238E27FC236}">
                <a16:creationId xmlns:a16="http://schemas.microsoft.com/office/drawing/2014/main" xmlns="" id="{0D063093-E2CC-154D-820F-DE380B064203}"/>
              </a:ext>
            </a:extLst>
          </p:cNvPr>
          <p:cNvSpPr>
            <a:spLocks noGrp="1"/>
          </p:cNvSpPr>
          <p:nvPr>
            <p:ph idx="1"/>
          </p:nvPr>
        </p:nvSpPr>
        <p:spPr/>
        <p:txBody>
          <a:bodyPr>
            <a:normAutofit fontScale="70000" lnSpcReduction="20000"/>
          </a:bodyPr>
          <a:lstStyle/>
          <a:p>
            <a:pPr marL="0" indent="0">
              <a:buNone/>
            </a:pPr>
            <a:r>
              <a:rPr lang="en-US" sz="3400" b="1" dirty="0"/>
              <a:t>• On the basis of Liability </a:t>
            </a:r>
            <a:endParaRPr lang="en-IN" sz="3400" b="1" dirty="0"/>
          </a:p>
          <a:p>
            <a:pPr marL="0" indent="0">
              <a:buNone/>
            </a:pPr>
            <a:r>
              <a:rPr lang="en-IN" dirty="0"/>
              <a:t>         1. </a:t>
            </a:r>
            <a:r>
              <a:rPr lang="en-US" dirty="0"/>
              <a:t>Companies limited by Shares </a:t>
            </a:r>
            <a:endParaRPr lang="en-IN" dirty="0"/>
          </a:p>
          <a:p>
            <a:pPr marL="0" indent="0">
              <a:buNone/>
            </a:pPr>
            <a:r>
              <a:rPr lang="en-IN" dirty="0"/>
              <a:t>         </a:t>
            </a:r>
            <a:r>
              <a:rPr lang="en-US" dirty="0"/>
              <a:t>2. Companies limited by Guarantee </a:t>
            </a:r>
            <a:endParaRPr lang="en-IN" dirty="0"/>
          </a:p>
          <a:p>
            <a:pPr marL="0" indent="0">
              <a:buNone/>
            </a:pPr>
            <a:r>
              <a:rPr lang="en-IN" dirty="0"/>
              <a:t>         </a:t>
            </a:r>
            <a:r>
              <a:rPr lang="en-US" dirty="0"/>
              <a:t>3. Unlimited Company </a:t>
            </a:r>
            <a:endParaRPr lang="en-IN" dirty="0"/>
          </a:p>
          <a:p>
            <a:pPr marL="0" indent="0">
              <a:buNone/>
            </a:pPr>
            <a:endParaRPr lang="en-IN" dirty="0"/>
          </a:p>
          <a:p>
            <a:pPr marL="0" indent="0">
              <a:buNone/>
            </a:pPr>
            <a:r>
              <a:rPr lang="en-US" sz="3400" b="1" dirty="0"/>
              <a:t>• On the basis of Members </a:t>
            </a:r>
            <a:endParaRPr lang="en-IN" sz="3400" b="1" dirty="0"/>
          </a:p>
          <a:p>
            <a:pPr marL="0" indent="0">
              <a:buNone/>
            </a:pPr>
            <a:r>
              <a:rPr lang="en-IN" dirty="0"/>
              <a:t>        1. </a:t>
            </a:r>
            <a:r>
              <a:rPr lang="en-US" dirty="0"/>
              <a:t>One Person Company (OPC) </a:t>
            </a:r>
            <a:endParaRPr lang="en-IN" dirty="0"/>
          </a:p>
          <a:p>
            <a:pPr marL="0" indent="0">
              <a:buNone/>
            </a:pPr>
            <a:r>
              <a:rPr lang="en-IN" dirty="0"/>
              <a:t>        </a:t>
            </a:r>
            <a:r>
              <a:rPr lang="en-US" dirty="0"/>
              <a:t>2. Private Company </a:t>
            </a:r>
            <a:endParaRPr lang="en-IN" dirty="0"/>
          </a:p>
          <a:p>
            <a:pPr marL="0" indent="0">
              <a:buNone/>
            </a:pPr>
            <a:r>
              <a:rPr lang="en-IN" dirty="0"/>
              <a:t>        </a:t>
            </a:r>
            <a:r>
              <a:rPr lang="en-US" dirty="0"/>
              <a:t>3. Public Company</a:t>
            </a:r>
            <a:endParaRPr lang="en-IN" dirty="0"/>
          </a:p>
          <a:p>
            <a:pPr marL="0" indent="0">
              <a:buNone/>
            </a:pPr>
            <a:endParaRPr lang="en-IN" dirty="0"/>
          </a:p>
          <a:p>
            <a:pPr marL="0" indent="0">
              <a:buNone/>
            </a:pPr>
            <a:r>
              <a:rPr lang="en-US" sz="3400" b="1" dirty="0"/>
              <a:t>• On the basis of Control </a:t>
            </a:r>
            <a:endParaRPr lang="en-IN" sz="3400" b="1" dirty="0"/>
          </a:p>
          <a:p>
            <a:pPr marL="0" indent="0">
              <a:buNone/>
            </a:pPr>
            <a:r>
              <a:rPr lang="en-IN" dirty="0"/>
              <a:t>       1. </a:t>
            </a:r>
            <a:r>
              <a:rPr lang="en-US" dirty="0"/>
              <a:t>Holding &amp; Subsidiary </a:t>
            </a:r>
            <a:endParaRPr lang="en-IN" dirty="0"/>
          </a:p>
          <a:p>
            <a:pPr marL="0" indent="0">
              <a:buNone/>
            </a:pPr>
            <a:r>
              <a:rPr lang="en-IN" dirty="0"/>
              <a:t>       </a:t>
            </a:r>
            <a:r>
              <a:rPr lang="en-US" dirty="0"/>
              <a:t>2. Associate Company </a:t>
            </a:r>
            <a:endParaRPr lang="en-IN" dirty="0"/>
          </a:p>
          <a:p>
            <a:pPr marL="0" indent="0">
              <a:buNone/>
            </a:pPr>
            <a:endParaRPr lang="en-US" dirty="0"/>
          </a:p>
        </p:txBody>
      </p:sp>
      <p:sp>
        <p:nvSpPr>
          <p:cNvPr id="6" name="Slide Number Placeholder 5">
            <a:extLst>
              <a:ext uri="{FF2B5EF4-FFF2-40B4-BE49-F238E27FC236}">
                <a16:creationId xmlns:a16="http://schemas.microsoft.com/office/drawing/2014/main" xmlns="" id="{AC0CFABC-A5F2-964A-9F20-9443C71EA122}"/>
              </a:ext>
            </a:extLst>
          </p:cNvPr>
          <p:cNvSpPr>
            <a:spLocks noGrp="1"/>
          </p:cNvSpPr>
          <p:nvPr>
            <p:ph type="sldNum" sz="quarter" idx="12"/>
          </p:nvPr>
        </p:nvSpPr>
        <p:spPr/>
        <p:txBody>
          <a:bodyPr/>
          <a:lstStyle/>
          <a:p>
            <a:pPr>
              <a:defRPr/>
            </a:pPr>
            <a:fld id="{FE88FBAD-9DA8-472F-839A-428AD1F4DEE1}" type="slidenum">
              <a:rPr lang="en-US" smtClean="0"/>
              <a:pPr>
                <a:defRPr/>
              </a:pPr>
              <a:t>6</a:t>
            </a:fld>
            <a:endParaRPr lang="en-US"/>
          </a:p>
        </p:txBody>
      </p:sp>
    </p:spTree>
    <p:extLst>
      <p:ext uri="{BB962C8B-B14F-4D97-AF65-F5344CB8AC3E}">
        <p14:creationId xmlns:p14="http://schemas.microsoft.com/office/powerpoint/2010/main" xmlns="" val="2327383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8" name="object 2"/>
          <p:cNvSpPr txBox="1"/>
          <p:nvPr/>
        </p:nvSpPr>
        <p:spPr>
          <a:xfrm>
            <a:off x="342900" y="619398"/>
            <a:ext cx="8458200" cy="3706143"/>
          </a:xfrm>
          <a:prstGeom prst="rect">
            <a:avLst/>
          </a:prstGeom>
        </p:spPr>
        <p:txBody>
          <a:bodyPr vert="horz" wrap="square" lIns="0" tIns="12700" rIns="0" bIns="0" rtlCol="0" anchor="t">
            <a:spAutoFit/>
          </a:bodyPr>
          <a:lstStyle/>
          <a:p>
            <a:pPr marL="457200" indent="-457200">
              <a:buFont typeface="Arial" panose="020B0604020202020204" pitchFamily="34" charset="0"/>
              <a:buChar char="•"/>
            </a:pPr>
            <a:r>
              <a:rPr lang="en-US" sz="2400" b="1" dirty="0">
                <a:latin typeface="+mj-lt"/>
              </a:rPr>
              <a:t>On the basis of Access to Capital </a:t>
            </a:r>
            <a:endParaRPr lang="en-IN" sz="2400" b="1" dirty="0">
              <a:latin typeface="+mj-lt"/>
            </a:endParaRPr>
          </a:p>
          <a:p>
            <a:pPr marL="0" indent="0">
              <a:buNone/>
            </a:pPr>
            <a:r>
              <a:rPr lang="en-IN" sz="2400" dirty="0">
                <a:latin typeface="+mj-lt"/>
              </a:rPr>
              <a:t>       1. </a:t>
            </a:r>
            <a:r>
              <a:rPr lang="en-US" sz="2400" dirty="0">
                <a:latin typeface="+mj-lt"/>
              </a:rPr>
              <a:t>Listed Company </a:t>
            </a:r>
            <a:endParaRPr lang="en-IN" sz="2400" dirty="0">
              <a:latin typeface="+mj-lt"/>
            </a:endParaRPr>
          </a:p>
          <a:p>
            <a:pPr marL="0" indent="0">
              <a:buNone/>
            </a:pPr>
            <a:r>
              <a:rPr lang="en-IN" sz="2400" dirty="0">
                <a:latin typeface="+mj-lt"/>
              </a:rPr>
              <a:t>       </a:t>
            </a:r>
            <a:r>
              <a:rPr lang="en-US" sz="2400" dirty="0">
                <a:latin typeface="+mj-lt"/>
              </a:rPr>
              <a:t>2. Unlisted Company </a:t>
            </a:r>
            <a:endParaRPr lang="en-IN" sz="2400" dirty="0">
              <a:latin typeface="+mj-lt"/>
            </a:endParaRPr>
          </a:p>
          <a:p>
            <a:pPr marL="0" indent="0">
              <a:buNone/>
            </a:pPr>
            <a:endParaRPr lang="en-IN" sz="2400" dirty="0">
              <a:latin typeface="+mj-lt"/>
            </a:endParaRPr>
          </a:p>
          <a:p>
            <a:pPr marL="457200" indent="-457200" algn="just">
              <a:buFont typeface="Arial" panose="020B0604020202020204" pitchFamily="34" charset="0"/>
              <a:buChar char="•"/>
            </a:pPr>
            <a:r>
              <a:rPr lang="en-US" sz="2400" b="1" dirty="0">
                <a:latin typeface="+mj-lt"/>
              </a:rPr>
              <a:t>Other Companies </a:t>
            </a:r>
            <a:endParaRPr lang="en-IN" sz="2400" b="1" dirty="0">
              <a:latin typeface="+mj-lt"/>
            </a:endParaRPr>
          </a:p>
          <a:p>
            <a:pPr algn="just"/>
            <a:r>
              <a:rPr lang="en-IN" sz="2400" dirty="0">
                <a:latin typeface="+mj-lt"/>
              </a:rPr>
              <a:t>       1. </a:t>
            </a:r>
            <a:r>
              <a:rPr lang="en-US" sz="2400" dirty="0">
                <a:latin typeface="+mj-lt"/>
              </a:rPr>
              <a:t>Government Companies </a:t>
            </a:r>
            <a:endParaRPr lang="en-IN" sz="2400" dirty="0">
              <a:latin typeface="+mj-lt"/>
            </a:endParaRPr>
          </a:p>
          <a:p>
            <a:pPr algn="just"/>
            <a:r>
              <a:rPr lang="en-IN" sz="2400" dirty="0">
                <a:latin typeface="+mj-lt"/>
              </a:rPr>
              <a:t>       </a:t>
            </a:r>
            <a:r>
              <a:rPr lang="en-US" sz="2400" dirty="0">
                <a:latin typeface="+mj-lt"/>
              </a:rPr>
              <a:t>2. Foreign Company </a:t>
            </a:r>
            <a:endParaRPr lang="en-IN" sz="2400" dirty="0">
              <a:latin typeface="+mj-lt"/>
            </a:endParaRPr>
          </a:p>
          <a:p>
            <a:r>
              <a:rPr lang="en-IN" sz="2400" dirty="0">
                <a:latin typeface="+mj-lt"/>
              </a:rPr>
              <a:t>       </a:t>
            </a:r>
            <a:r>
              <a:rPr lang="en-US" sz="2400" dirty="0">
                <a:latin typeface="+mj-lt"/>
              </a:rPr>
              <a:t>3. </a:t>
            </a:r>
            <a:r>
              <a:rPr lang="en-IN" sz="2400" dirty="0">
                <a:latin typeface="+mj-lt"/>
              </a:rPr>
              <a:t> Formation of co. for </a:t>
            </a:r>
            <a:r>
              <a:rPr lang="en-US" sz="2400" dirty="0">
                <a:latin typeface="+mj-lt"/>
              </a:rPr>
              <a:t>Charitable objective</a:t>
            </a:r>
            <a:endParaRPr lang="en-IN" sz="2400" dirty="0">
              <a:latin typeface="+mj-lt"/>
            </a:endParaRPr>
          </a:p>
          <a:p>
            <a:r>
              <a:rPr lang="en-IN" sz="2400" dirty="0">
                <a:latin typeface="+mj-lt"/>
              </a:rPr>
              <a:t>.      4.  Dormant company</a:t>
            </a:r>
          </a:p>
          <a:p>
            <a:r>
              <a:rPr lang="en-IN" sz="2400" dirty="0">
                <a:latin typeface="+mj-lt"/>
                <a:cs typeface="Calibri" pitchFamily="34" charset="0"/>
              </a:rPr>
              <a:t>. </a:t>
            </a:r>
            <a:endParaRPr lang="en-US" sz="2400" dirty="0">
              <a:latin typeface="+mj-lt"/>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xmlns="" id="{E396DE92-0E7A-1946-949E-41CBE35902F5}"/>
              </a:ext>
            </a:extLst>
          </p:cNvPr>
          <p:cNvSpPr>
            <a:spLocks noGrp="1"/>
          </p:cNvSpPr>
          <p:nvPr>
            <p:ph type="sldNum" sz="quarter" idx="12"/>
          </p:nvPr>
        </p:nvSpPr>
        <p:spPr/>
        <p:txBody>
          <a:bodyPr/>
          <a:lstStyle/>
          <a:p>
            <a:pPr>
              <a:defRPr/>
            </a:pPr>
            <a:fld id="{FE88FBAD-9DA8-472F-839A-428AD1F4DEE1}" type="slidenum">
              <a:rPr lang="en-US" smtClean="0"/>
              <a:pPr>
                <a:defRPr/>
              </a:pPr>
              <a:t>8</a:t>
            </a:fld>
            <a:endParaRPr lang="en-US"/>
          </a:p>
        </p:txBody>
      </p:sp>
      <p:sp>
        <p:nvSpPr>
          <p:cNvPr id="8" name="Title 1">
            <a:extLst>
              <a:ext uri="{FF2B5EF4-FFF2-40B4-BE49-F238E27FC236}">
                <a16:creationId xmlns:a16="http://schemas.microsoft.com/office/drawing/2014/main" xmlns="" id="{CF80B082-0316-1240-8775-7853DA0B98BA}"/>
              </a:ext>
            </a:extLst>
          </p:cNvPr>
          <p:cNvSpPr>
            <a:spLocks noGrp="1"/>
          </p:cNvSpPr>
          <p:nvPr>
            <p:ph type="title"/>
          </p:nvPr>
        </p:nvSpPr>
        <p:spPr>
          <a:xfrm>
            <a:off x="685800" y="2286000"/>
            <a:ext cx="7772400" cy="1143000"/>
          </a:xfrm>
        </p:spPr>
        <p:txBody>
          <a:bodyPr/>
          <a:lstStyle/>
          <a:p>
            <a:pPr algn="ctr"/>
            <a:r>
              <a:rPr lang="en-US" sz="5000" dirty="0">
                <a:solidFill>
                  <a:srgbClr val="FF0000"/>
                </a:solidFill>
              </a:rPr>
              <a:t>Thank You</a:t>
            </a:r>
          </a:p>
        </p:txBody>
      </p:sp>
    </p:spTree>
    <p:extLst>
      <p:ext uri="{BB962C8B-B14F-4D97-AF65-F5344CB8AC3E}">
        <p14:creationId xmlns:p14="http://schemas.microsoft.com/office/powerpoint/2010/main" xmlns="" val="2741304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4084</TotalTime>
  <Words>577</Words>
  <Application>Microsoft Office PowerPoint</Application>
  <PresentationFormat>On-screen Show (4:3)</PresentationFormat>
  <Paragraphs>57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WELCOME  Class: B.Com – Part-2  Subject: Business Regulatory Framework TOPIC:  The Indian Companies Act 2013: Concept of Company ; Types of Company - Part A</vt:lpstr>
      <vt:lpstr>Slide 2</vt:lpstr>
      <vt:lpstr>Slide 3</vt:lpstr>
      <vt:lpstr>Slide 4</vt:lpstr>
      <vt:lpstr>Slide 5</vt:lpstr>
      <vt:lpstr>Types or Classification of Company:</vt:lpstr>
      <vt:lpstr>Slide 7</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377</cp:revision>
  <dcterms:created xsi:type="dcterms:W3CDTF">2011-08-23T10:02:56Z</dcterms:created>
  <dcterms:modified xsi:type="dcterms:W3CDTF">2020-07-06T04:44:03Z</dcterms:modified>
</cp:coreProperties>
</file>